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257" r:id="rId3"/>
    <p:sldId id="30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2" r:id="rId47"/>
    <p:sldId id="300" r:id="rId4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4874" autoAdjust="0"/>
  </p:normalViewPr>
  <p:slideViewPr>
    <p:cSldViewPr>
      <p:cViewPr varScale="1">
        <p:scale>
          <a:sx n="64" d="100"/>
          <a:sy n="64" d="100"/>
        </p:scale>
        <p:origin x="200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-547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E52FCBC-199A-46F0-B92A-0341FF65179D}" type="datetimeFigureOut">
              <a:rPr lang="en-US"/>
              <a:pPr/>
              <a:t>9/15/2022</a:t>
            </a:fld>
            <a:endParaRPr lang="en-US"/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9AB650D-1E6F-42F4-988A-5F8857B5C83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828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3.wmf>
</file>

<file path=ppt/media/image15.wmf>
</file>

<file path=ppt/media/image25.png>
</file>

<file path=ppt/media/image38.png>
</file>

<file path=ppt/media/image40.png>
</file>

<file path=ppt/media/image42.png>
</file>

<file path=ppt/media/image5.wmf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32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D98B6B9-72CA-41D5-AAEB-48DDC72504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81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EDA316BD-A2AB-4FDF-8F82-8D516F7868C5}" type="slidenum">
              <a:rPr lang="en-US" sz="1200"/>
              <a:pPr/>
              <a:t>1</a:t>
            </a:fld>
            <a:endParaRPr lang="en-US" sz="1200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XAMPP is exactly this</a:t>
            </a:r>
          </a:p>
          <a:p>
            <a:r>
              <a:rPr lang="en-US" dirty="0"/>
              <a:t>Chrome browser connecting to localhost through the Apache webserver who is talking to backend database server</a:t>
            </a:r>
          </a:p>
          <a:p>
            <a:r>
              <a:rPr lang="en-US" dirty="0"/>
              <a:t>We’re using HTTP but it’s looped back to itself</a:t>
            </a:r>
          </a:p>
          <a:p>
            <a:r>
              <a:rPr lang="en-US" dirty="0"/>
              <a:t>The webserver could also be elvis.rowan.edu</a:t>
            </a:r>
          </a:p>
          <a:p>
            <a:r>
              <a:rPr lang="en-US" dirty="0"/>
              <a:t>This is the full stack implementation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8B6B9-72CA-41D5-AAEB-48DDC72504BD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337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role of the primary key is so that it can be used to link to another table</a:t>
            </a:r>
          </a:p>
          <a:p>
            <a:r>
              <a:rPr lang="en-US" dirty="0"/>
              <a:t>It has to be unique and one-of-a-kind (best way to describe is SSN </a:t>
            </a:r>
            <a:r>
              <a:rPr lang="en-US" dirty="0">
                <a:sym typeface="Wingdings" panose="05000000000000000000" pitchFamily="2" charset="2"/>
              </a:rPr>
              <a:t> a bank only asks SSN once, then you create the user = turns into primary key)</a:t>
            </a:r>
          </a:p>
          <a:p>
            <a:r>
              <a:rPr lang="en-US" dirty="0">
                <a:sym typeface="Wingdings" panose="05000000000000000000" pitchFamily="2" charset="2"/>
              </a:rPr>
              <a:t>You can create </a:t>
            </a:r>
            <a:r>
              <a:rPr lang="en-US" dirty="0" err="1">
                <a:sym typeface="Wingdings" panose="05000000000000000000" pitchFamily="2" charset="2"/>
              </a:rPr>
              <a:t>vendor_id</a:t>
            </a:r>
            <a:r>
              <a:rPr lang="en-US" dirty="0">
                <a:sym typeface="Wingdings" panose="05000000000000000000" pitchFamily="2" charset="2"/>
              </a:rPr>
              <a:t> as an automatic increment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8B6B9-72CA-41D5-AAEB-48DDC72504BD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36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Indexing is how to retrieve the data (the machine going down one row at a time)</a:t>
            </a:r>
          </a:p>
          <a:p>
            <a:r>
              <a:rPr lang="en-US" dirty="0"/>
              <a:t>Relational database = relate the data from one table to another by linking them together (aka pointers) </a:t>
            </a:r>
            <a:r>
              <a:rPr lang="en-US" dirty="0">
                <a:sym typeface="Wingdings" panose="05000000000000000000" pitchFamily="2" charset="2"/>
              </a:rPr>
              <a:t> see relations in next </a:t>
            </a:r>
            <a:r>
              <a:rPr lang="en-US" b="1" dirty="0">
                <a:sym typeface="Wingdings" panose="05000000000000000000" pitchFamily="2" charset="2"/>
              </a:rPr>
              <a:t>Terms to know</a:t>
            </a:r>
            <a:r>
              <a:rPr lang="en-US" b="0" dirty="0">
                <a:sym typeface="Wingdings" panose="05000000000000000000" pitchFamily="2" charset="2"/>
              </a:rPr>
              <a:t>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8B6B9-72CA-41D5-AAEB-48DDC72504BD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54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Allows you to design so that the data you store isn’t going to be in one single database</a:t>
            </a:r>
          </a:p>
          <a:p>
            <a:r>
              <a:rPr lang="en-US" dirty="0"/>
              <a:t>By dividing it into multiple tables, can optimize the indexing of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8B6B9-72CA-41D5-AAEB-48DDC72504BD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080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Yellow code = nothing but an SQL script in actuality</a:t>
            </a:r>
          </a:p>
          <a:p>
            <a:r>
              <a:rPr lang="en-US" dirty="0"/>
              <a:t>To the Java code, it’s nothing but strings of characters</a:t>
            </a:r>
          </a:p>
          <a:p>
            <a:endParaRPr lang="en-US" dirty="0"/>
          </a:p>
          <a:p>
            <a:r>
              <a:rPr lang="en-US" dirty="0"/>
              <a:t>4 common statements in the next few statements: SELECT, INSERT, UPDATE, DELETE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SELECT = Query (pulling records out)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INSERT = Inserts entry into database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UPDATE = Changing value of an existing entry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DELETE = Deleting specific entries from a database permanently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What does this highlighted code do?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Select columns from the vendors table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Linking two tables together (with invoices) since info might be split (like merging)  matching rows with each other by </a:t>
            </a:r>
            <a:r>
              <a:rPr lang="en-US" dirty="0" err="1">
                <a:sym typeface="Wingdings" panose="05000000000000000000" pitchFamily="2" charset="2"/>
              </a:rPr>
              <a:t>vendor_id</a:t>
            </a:r>
            <a:endParaRPr lang="en-US" dirty="0">
              <a:sym typeface="Wingdings" panose="05000000000000000000" pitchFamily="2" charset="2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Inner join merges both tables equivalently </a:t>
            </a:r>
            <a:r>
              <a:rPr lang="en-US">
                <a:sym typeface="Wingdings" panose="05000000000000000000" pitchFamily="2" charset="2"/>
              </a:rPr>
              <a:t>(more often) </a:t>
            </a:r>
            <a:r>
              <a:rPr lang="en-US" dirty="0">
                <a:sym typeface="Wingdings" panose="05000000000000000000" pitchFamily="2" charset="2"/>
              </a:rPr>
              <a:t>but outer join has a sequence factor with it when pulling data from </a:t>
            </a:r>
            <a:r>
              <a:rPr lang="en-US">
                <a:sym typeface="Wingdings" panose="05000000000000000000" pitchFamily="2" charset="2"/>
              </a:rPr>
              <a:t>2 different tables</a:t>
            </a:r>
            <a:endParaRPr lang="en-US" dirty="0">
              <a:sym typeface="Wingdings" panose="05000000000000000000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Invoice total must be &gt;= 500 (it’ll show everyone that matched BUT)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The next condition sorts but also displays how the data looks like (how do you want to arrange the result) by certain columns (DESC = descending)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8B6B9-72CA-41D5-AAEB-48DDC72504BD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626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Query becomes an </a:t>
            </a:r>
            <a:r>
              <a:rPr lang="en-US" dirty="0" err="1"/>
              <a:t>executeQuery</a:t>
            </a:r>
            <a:r>
              <a:rPr lang="en-US" dirty="0"/>
              <a:t> method as part of a connection to the database</a:t>
            </a:r>
          </a:p>
          <a:p>
            <a:r>
              <a:rPr lang="en-US" dirty="0"/>
              <a:t>No matter what programming language, the code must make connection to the database and send the input</a:t>
            </a:r>
          </a:p>
          <a:p>
            <a:r>
              <a:rPr lang="en-US" dirty="0"/>
              <a:t>Now the query goes into the database, and the result goes into </a:t>
            </a:r>
            <a:r>
              <a:rPr lang="en-US" dirty="0" err="1"/>
              <a:t>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8B6B9-72CA-41D5-AAEB-48DDC72504BD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386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C5F1F8DC-64BC-4CB6-BD59-8F35E78383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8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49BF9FE0-6639-458A-B967-3F4F25AC67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01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B11B2D1B-D734-47E0-AD5C-71F6B40409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96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A900DB87-A7BC-4414-951D-DE2537295B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5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9885D254-DB1D-453D-B792-97D90B254F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591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A7F4BB33-476C-4FCF-A9B6-86DCEB0FB8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39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DB79600F-B4F2-42B5-AC82-13660635D3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45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05732487-E863-430E-BD85-885D852262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68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Arial Narrow" pitchFamily="34" charset="0"/>
              </a:defRPr>
            </a:lvl1pPr>
          </a:lstStyle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latin typeface="Arial Narrow" pitchFamily="34" charset="0"/>
              </a:defRPr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900">
                <a:latin typeface="Arial Narrow" pitchFamily="34" charset="0"/>
              </a:defRPr>
            </a:lvl1pPr>
          </a:lstStyle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79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08FDB760-32FF-46EB-A1FB-0B640740CD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6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FAFDF47B-1267-48AA-ACB3-BB9B0D25CA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62000" y="6248400"/>
            <a:ext cx="1981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en-US"/>
              <a:t>Murach's MySQL, C1</a:t>
            </a:r>
            <a:endParaRPr lang="en-US" sz="120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248400"/>
            <a:ext cx="3352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000"/>
            </a:lvl1pPr>
          </a:lstStyle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  <a:endParaRPr lang="en-US" sz="1400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 sz="1000"/>
              <a:t>Slide </a:t>
            </a:r>
            <a:fld id="{6B29E9EA-44D7-4D3E-9277-EC83B1164BFD}" type="slidenum">
              <a:rPr lang="en-US" sz="1000"/>
              <a:pPr>
                <a:defRPr/>
              </a:pPr>
              <a:t>‹#›</a:t>
            </a:fld>
            <a:endParaRPr lang="en-US" sz="10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Word_Document8.docx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package" Target="../embeddings/Microsoft_Word_Document10.docx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package" Target="../embeddings/Microsoft_Word_Document11.docx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.docx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.docx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Word_Document14.docx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Word_Document16.docx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17.docx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package" Target="../embeddings/Microsoft_Word_Document1.docx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package" Target="../embeddings/Microsoft_Word_Document18.docx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package" Target="../embeddings/Microsoft_Word_Document19.docx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package" Target="../embeddings/Microsoft_Word_Document20.docx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package" Target="../embeddings/Microsoft_Word_Document21.docx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Microsoft_Word_Document22.docx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package" Target="../embeddings/Microsoft_Word_Document23.docx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package" Target="../embeddings/Microsoft_Word_Document24.docx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package" Target="../embeddings/Microsoft_Word_Document25.docx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package" Target="../embeddings/Microsoft_Word_Document26.docx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package" Target="../embeddings/Microsoft_Word_Document27.docx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package" Target="../embeddings/Microsoft_Word_Document28.docx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package" Target="../embeddings/Microsoft_Word_Document29.docx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package" Target="../embeddings/Microsoft_Word_Document30.docx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package" Target="../embeddings/Microsoft_Word_Document31.docx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package" Target="../embeddings/Microsoft_Word_Document32.docx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package" Target="../embeddings/Microsoft_Word_Document33.docx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package" Target="../embeddings/Microsoft_Word_Document34.docx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package" Target="../embeddings/Microsoft_Word_Document35.docx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package" Target="../embeddings/Microsoft_Word_Document36.docx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package" Target="../embeddings/Microsoft_Word_Document37.docx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w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package" Target="../embeddings/Microsoft_Word_Document38.docx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emf"/><Relationship Id="rId4" Type="http://schemas.openxmlformats.org/officeDocument/2006/relationships/oleObject" Target="../embeddings/oleObject7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package" Target="../embeddings/Microsoft_Word_Document39.docx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package" Target="../embeddings/Microsoft_Word_Document40.docx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package" Target="../embeddings/Microsoft_Word_Document41.docx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package" Target="../embeddings/Microsoft_Word_Document42.docx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3.docx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4.docx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7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package" Target="../embeddings/Microsoft_Word_Document45.docx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Word_Document3.docx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package" Target="../embeddings/Microsoft_Word_Document7.docx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14EF0E1E-4AE0-4FAA-AE8F-6E16D30FCE7D}" type="slidenum">
              <a:rPr lang="en-US"/>
              <a:pPr algn="r"/>
              <a:t>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925636"/>
              </p:ext>
            </p:extLst>
          </p:nvPr>
        </p:nvGraphicFramePr>
        <p:xfrm>
          <a:off x="914400" y="1143000"/>
          <a:ext cx="7304088" cy="300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7304259" imgH="3005437" progId="Word.Document.12">
                  <p:embed/>
                </p:oleObj>
              </mc:Choice>
              <mc:Fallback>
                <p:oleObj name="Document" r:id="rId3" imgW="7304259" imgH="3005437" progId="Word.Document.12">
                  <p:embed/>
                  <p:pic>
                    <p:nvPicPr>
                      <p:cNvPr id="0" name="Picture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143000"/>
                        <a:ext cx="7304088" cy="30051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10</a:t>
            </a:fld>
            <a:endParaRPr 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4393001"/>
              </p:ext>
            </p:extLst>
          </p:nvPr>
        </p:nvGraphicFramePr>
        <p:xfrm>
          <a:off x="990600" y="685800"/>
          <a:ext cx="7361413" cy="8272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75415" imgH="827071" progId="Word.Document.12">
                  <p:embed/>
                </p:oleObj>
              </mc:Choice>
              <mc:Fallback>
                <p:oleObj name="Document" r:id="rId2" imgW="7375415" imgH="827071" progId="Word.Document.12">
                  <p:embed/>
                  <p:pic>
                    <p:nvPicPr>
                      <p:cNvPr id="0" name="Picture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82721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030355"/>
              </p:ext>
            </p:extLst>
          </p:nvPr>
        </p:nvGraphicFramePr>
        <p:xfrm>
          <a:off x="-838200" y="1828800"/>
          <a:ext cx="8459912" cy="312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886440" imgH="2543760" progId="Visio.Drawing.11">
                  <p:embed/>
                </p:oleObj>
              </mc:Choice>
              <mc:Fallback>
                <p:oleObj name="Visio" r:id="rId4" imgW="6886440" imgH="25437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38200" y="1828800"/>
                        <a:ext cx="8459912" cy="312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3875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579188"/>
              </p:ext>
            </p:extLst>
          </p:nvPr>
        </p:nvGraphicFramePr>
        <p:xfrm>
          <a:off x="990600" y="685800"/>
          <a:ext cx="7361413" cy="4468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7383010" imgH="445834" progId="Word.Document.12">
                  <p:embed/>
                </p:oleObj>
              </mc:Choice>
              <mc:Fallback>
                <p:oleObj name="Document" r:id="rId3" imgW="7383010" imgH="445834" progId="Word.Document.12">
                  <p:embed/>
                  <p:pic>
                    <p:nvPicPr>
                      <p:cNvPr id="0" name="Picture 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4686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0133871"/>
              </p:ext>
            </p:extLst>
          </p:nvPr>
        </p:nvGraphicFramePr>
        <p:xfrm>
          <a:off x="-685800" y="1600200"/>
          <a:ext cx="9107488" cy="254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9108000" imgH="2543760" progId="Visio.Drawing.11">
                  <p:embed/>
                </p:oleObj>
              </mc:Choice>
              <mc:Fallback>
                <p:oleObj name="Visio" r:id="rId5" imgW="9108000" imgH="25437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685800" y="1600200"/>
                        <a:ext cx="9107488" cy="2543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3666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6251118"/>
              </p:ext>
            </p:extLst>
          </p:nvPr>
        </p:nvGraphicFramePr>
        <p:xfrm>
          <a:off x="990600" y="685800"/>
          <a:ext cx="7296152" cy="173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1750056" progId="Word.Document.12">
                  <p:embed/>
                </p:oleObj>
              </mc:Choice>
              <mc:Fallback>
                <p:oleObj name="Document" r:id="rId2" imgW="7361413" imgH="1750056" progId="Word.Document.12">
                  <p:embed/>
                  <p:pic>
                    <p:nvPicPr>
                      <p:cNvPr id="0" name="Picture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296152" cy="17351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3948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624566"/>
              </p:ext>
            </p:extLst>
          </p:nvPr>
        </p:nvGraphicFramePr>
        <p:xfrm>
          <a:off x="990600" y="685800"/>
          <a:ext cx="7361413" cy="27678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2767806" progId="Word.Document.12">
                  <p:embed/>
                </p:oleObj>
              </mc:Choice>
              <mc:Fallback>
                <p:oleObj name="Document" r:id="rId2" imgW="7361413" imgH="2767806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76780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3566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2994828"/>
              </p:ext>
            </p:extLst>
          </p:nvPr>
        </p:nvGraphicFramePr>
        <p:xfrm>
          <a:off x="990600" y="533400"/>
          <a:ext cx="7361413" cy="77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7383010" imgH="776880" progId="Word.Document.12">
                  <p:embed/>
                </p:oleObj>
              </mc:Choice>
              <mc:Fallback>
                <p:oleObj name="Document" r:id="rId3" imgW="7383010" imgH="776880" progId="Word.Document.12">
                  <p:embed/>
                  <p:pic>
                    <p:nvPicPr>
                      <p:cNvPr id="0" name="Picture 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533400"/>
                        <a:ext cx="7361413" cy="77616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678728"/>
              </p:ext>
            </p:extLst>
          </p:nvPr>
        </p:nvGraphicFramePr>
        <p:xfrm>
          <a:off x="990600" y="1600200"/>
          <a:ext cx="7467600" cy="431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4814222" imgH="2780451" progId="Visio.Drawing.11">
                  <p:embed/>
                </p:oleObj>
              </mc:Choice>
              <mc:Fallback>
                <p:oleObj name="Visio" r:id="rId5" imgW="4814222" imgH="2780451" progId="Visio.Drawing.11">
                  <p:embed/>
                  <p:pic>
                    <p:nvPicPr>
                      <p:cNvPr id="0" name="Picture 3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600200"/>
                        <a:ext cx="7467600" cy="4314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2668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6795548"/>
              </p:ext>
            </p:extLst>
          </p:nvPr>
        </p:nvGraphicFramePr>
        <p:xfrm>
          <a:off x="990600" y="685800"/>
          <a:ext cx="7361413" cy="4146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7383010" imgH="4143121" progId="Word.Document.12">
                  <p:embed/>
                </p:oleObj>
              </mc:Choice>
              <mc:Fallback>
                <p:oleObj name="Document" r:id="rId3" imgW="7383010" imgH="4143121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14685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8346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16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9703256"/>
              </p:ext>
            </p:extLst>
          </p:nvPr>
        </p:nvGraphicFramePr>
        <p:xfrm>
          <a:off x="990600" y="685800"/>
          <a:ext cx="73040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04259" imgH="426010" progId="Word.Document.12">
                  <p:embed/>
                </p:oleObj>
              </mc:Choice>
              <mc:Fallback>
                <p:oleObj name="Document" r:id="rId2" imgW="7304259" imgH="426010" progId="Word.Document.12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04088" cy="425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49903"/>
              </p:ext>
            </p:extLst>
          </p:nvPr>
        </p:nvGraphicFramePr>
        <p:xfrm>
          <a:off x="990600" y="1219200"/>
          <a:ext cx="5343525" cy="496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495395" imgH="4182160" progId="Visio.Drawing.11">
                  <p:embed/>
                </p:oleObj>
              </mc:Choice>
              <mc:Fallback>
                <p:oleObj name="Visio" r:id="rId4" imgW="4495395" imgH="4182160" progId="Visio.Drawing.11">
                  <p:embed/>
                  <p:pic>
                    <p:nvPicPr>
                      <p:cNvPr id="0" name="Picture 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219200"/>
                        <a:ext cx="5343525" cy="49625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883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3756985"/>
              </p:ext>
            </p:extLst>
          </p:nvPr>
        </p:nvGraphicFramePr>
        <p:xfrm>
          <a:off x="995363" y="682625"/>
          <a:ext cx="7269162" cy="238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7383010" imgH="2415201" progId="Word.Document.12">
                  <p:embed/>
                </p:oleObj>
              </mc:Choice>
              <mc:Fallback>
                <p:oleObj name="Document" r:id="rId3" imgW="7383010" imgH="2415201" progId="Word.Document.12">
                  <p:embed/>
                  <p:pic>
                    <p:nvPicPr>
                      <p:cNvPr id="0" name="Picture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5363" y="682625"/>
                        <a:ext cx="7269162" cy="2384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739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5285988"/>
              </p:ext>
            </p:extLst>
          </p:nvPr>
        </p:nvGraphicFramePr>
        <p:xfrm>
          <a:off x="990600" y="685800"/>
          <a:ext cx="7361413" cy="4849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484968" progId="Word.Document.12">
                  <p:embed/>
                </p:oleObj>
              </mc:Choice>
              <mc:Fallback>
                <p:oleObj name="Document" r:id="rId2" imgW="7361413" imgH="484968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8496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6730" y="1295400"/>
            <a:ext cx="6522027" cy="341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4086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19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2051243"/>
              </p:ext>
            </p:extLst>
          </p:nvPr>
        </p:nvGraphicFramePr>
        <p:xfrm>
          <a:off x="990600" y="685800"/>
          <a:ext cx="7361413" cy="21020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2102008" progId="Word.Document.12">
                  <p:embed/>
                </p:oleObj>
              </mc:Choice>
              <mc:Fallback>
                <p:oleObj name="Document" r:id="rId2" imgW="7361413" imgH="2102008" progId="Word.Document.12">
                  <p:embed/>
                  <p:pic>
                    <p:nvPicPr>
                      <p:cNvPr id="0" name="Picture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1020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7327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507793"/>
              </p:ext>
            </p:extLst>
          </p:nvPr>
        </p:nvGraphicFramePr>
        <p:xfrm>
          <a:off x="990600" y="685800"/>
          <a:ext cx="7315200" cy="4976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21727" imgH="4967181" progId="Word.Document.12">
                  <p:embed/>
                </p:oleObj>
              </mc:Choice>
              <mc:Fallback>
                <p:oleObj name="Document" r:id="rId2" imgW="7321727" imgH="496718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90600" y="685800"/>
                        <a:ext cx="7315200" cy="4976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96546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5437973"/>
              </p:ext>
            </p:extLst>
          </p:nvPr>
        </p:nvGraphicFramePr>
        <p:xfrm>
          <a:off x="990600" y="685800"/>
          <a:ext cx="7361413" cy="21969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2196917" progId="Word.Document.12">
                  <p:embed/>
                </p:oleObj>
              </mc:Choice>
              <mc:Fallback>
                <p:oleObj name="Document" r:id="rId2" imgW="7361413" imgH="2196917" progId="Word.Document.12">
                  <p:embed/>
                  <p:pic>
                    <p:nvPicPr>
                      <p:cNvPr id="0" name="Picture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19691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1356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21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9931295"/>
              </p:ext>
            </p:extLst>
          </p:nvPr>
        </p:nvGraphicFramePr>
        <p:xfrm>
          <a:off x="990600" y="685800"/>
          <a:ext cx="7239000" cy="532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04259" imgH="5375634" progId="Word.Document.12">
                  <p:embed/>
                </p:oleObj>
              </mc:Choice>
              <mc:Fallback>
                <p:oleObj name="Document" r:id="rId2" imgW="7304259" imgH="5375634" progId="Word.Document.12">
                  <p:embed/>
                  <p:pic>
                    <p:nvPicPr>
                      <p:cNvPr id="0" name="Picture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239000" cy="5327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2067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22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41200"/>
              </p:ext>
            </p:extLst>
          </p:nvPr>
        </p:nvGraphicFramePr>
        <p:xfrm>
          <a:off x="990600" y="685800"/>
          <a:ext cx="7458075" cy="487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583201" imgH="4862265" progId="Word.Document.12">
                  <p:embed/>
                </p:oleObj>
              </mc:Choice>
              <mc:Fallback>
                <p:oleObj name="Document" r:id="rId2" imgW="7583201" imgH="4862265" progId="Word.Document.12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458075" cy="48736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740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4091098"/>
              </p:ext>
            </p:extLst>
          </p:nvPr>
        </p:nvGraphicFramePr>
        <p:xfrm>
          <a:off x="998538" y="684213"/>
          <a:ext cx="7554912" cy="3876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513511" imgH="3852202" progId="Word.Document.12">
                  <p:embed/>
                </p:oleObj>
              </mc:Choice>
              <mc:Fallback>
                <p:oleObj name="Document" r:id="rId2" imgW="7513511" imgH="3852202" progId="Word.Document.12">
                  <p:embed/>
                  <p:pic>
                    <p:nvPicPr>
                      <p:cNvPr id="0" name="Picture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8538" y="684213"/>
                        <a:ext cx="7554912" cy="38766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93535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1637486"/>
              </p:ext>
            </p:extLst>
          </p:nvPr>
        </p:nvGraphicFramePr>
        <p:xfrm>
          <a:off x="990600" y="685800"/>
          <a:ext cx="7361413" cy="2511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2511122" progId="Word.Document.12">
                  <p:embed/>
                </p:oleObj>
              </mc:Choice>
              <mc:Fallback>
                <p:oleObj name="Document" r:id="rId2" imgW="7361413" imgH="2511122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51112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9883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1091654"/>
              </p:ext>
            </p:extLst>
          </p:nvPr>
        </p:nvGraphicFramePr>
        <p:xfrm>
          <a:off x="993775" y="684213"/>
          <a:ext cx="7359650" cy="533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91104" imgH="5355621" progId="Word.Document.12">
                  <p:embed/>
                </p:oleObj>
              </mc:Choice>
              <mc:Fallback>
                <p:oleObj name="Document" r:id="rId2" imgW="7391104" imgH="5355621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359650" cy="5335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5286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3527225"/>
              </p:ext>
            </p:extLst>
          </p:nvPr>
        </p:nvGraphicFramePr>
        <p:xfrm>
          <a:off x="990600" y="685800"/>
          <a:ext cx="7361413" cy="4356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4356086" progId="Word.Document.12">
                  <p:embed/>
                </p:oleObj>
              </mc:Choice>
              <mc:Fallback>
                <p:oleObj name="Document" r:id="rId2" imgW="7361413" imgH="4356086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35608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06876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4587038"/>
              </p:ext>
            </p:extLst>
          </p:nvPr>
        </p:nvGraphicFramePr>
        <p:xfrm>
          <a:off x="990600" y="685800"/>
          <a:ext cx="7361413" cy="17026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1702602" progId="Word.Document.12">
                  <p:embed/>
                </p:oleObj>
              </mc:Choice>
              <mc:Fallback>
                <p:oleObj name="Document" r:id="rId2" imgW="7361413" imgH="1702602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170260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61183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3391646"/>
              </p:ext>
            </p:extLst>
          </p:nvPr>
        </p:nvGraphicFramePr>
        <p:xfrm>
          <a:off x="990600" y="685800"/>
          <a:ext cx="7361413" cy="53835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5383543" progId="Word.Document.12">
                  <p:embed/>
                </p:oleObj>
              </mc:Choice>
              <mc:Fallback>
                <p:oleObj name="Document" r:id="rId2" imgW="7361413" imgH="5383543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538354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84928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29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3276987"/>
              </p:ext>
            </p:extLst>
          </p:nvPr>
        </p:nvGraphicFramePr>
        <p:xfrm>
          <a:off x="990600" y="685800"/>
          <a:ext cx="7361413" cy="40900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4090055" progId="Word.Document.12">
                  <p:embed/>
                </p:oleObj>
              </mc:Choice>
              <mc:Fallback>
                <p:oleObj name="Document" r:id="rId2" imgW="7361413" imgH="4090055" progId="Word.Document.12">
                  <p:embed/>
                  <p:pic>
                    <p:nvPicPr>
                      <p:cNvPr id="0" name="Picture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09005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8402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1156053"/>
              </p:ext>
            </p:extLst>
          </p:nvPr>
        </p:nvGraphicFramePr>
        <p:xfrm>
          <a:off x="990600" y="685800"/>
          <a:ext cx="7315200" cy="3224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21727" imgH="3217122" progId="Word.Document.12">
                  <p:embed/>
                </p:oleObj>
              </mc:Choice>
              <mc:Fallback>
                <p:oleObj name="Document" r:id="rId2" imgW="7321727" imgH="321712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90600" y="685800"/>
                        <a:ext cx="7315200" cy="3224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94347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4482917"/>
              </p:ext>
            </p:extLst>
          </p:nvPr>
        </p:nvGraphicFramePr>
        <p:xfrm>
          <a:off x="990600" y="685800"/>
          <a:ext cx="7361413" cy="4260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426010" progId="Word.Document.12">
                  <p:embed/>
                </p:oleObj>
              </mc:Choice>
              <mc:Fallback>
                <p:oleObj name="Document" r:id="rId2" imgW="7361413" imgH="426010" progId="Word.Document.12">
                  <p:embed/>
                  <p:pic>
                    <p:nvPicPr>
                      <p:cNvPr id="0" name="Picture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2601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78" y="1303000"/>
            <a:ext cx="6813781" cy="133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5338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0629376"/>
              </p:ext>
            </p:extLst>
          </p:nvPr>
        </p:nvGraphicFramePr>
        <p:xfrm>
          <a:off x="990600" y="685800"/>
          <a:ext cx="7361413" cy="30816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3081651" progId="Word.Document.12">
                  <p:embed/>
                </p:oleObj>
              </mc:Choice>
              <mc:Fallback>
                <p:oleObj name="Document" r:id="rId2" imgW="7361413" imgH="3081651" progId="Word.Document.12">
                  <p:embed/>
                  <p:pic>
                    <p:nvPicPr>
                      <p:cNvPr id="0" name="Picture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308165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39968"/>
            <a:ext cx="5544747" cy="128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996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4319884"/>
              </p:ext>
            </p:extLst>
          </p:nvPr>
        </p:nvGraphicFramePr>
        <p:xfrm>
          <a:off x="990600" y="685800"/>
          <a:ext cx="7361413" cy="2881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2881768" progId="Word.Document.12">
                  <p:embed/>
                </p:oleObj>
              </mc:Choice>
              <mc:Fallback>
                <p:oleObj name="Document" r:id="rId2" imgW="7361413" imgH="2881768" progId="Word.Document.12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88176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6800" y="3479800"/>
            <a:ext cx="4940981" cy="2006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682945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8985915"/>
              </p:ext>
            </p:extLst>
          </p:nvPr>
        </p:nvGraphicFramePr>
        <p:xfrm>
          <a:off x="990600" y="685800"/>
          <a:ext cx="7361413" cy="3452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3452657" progId="Word.Document.12">
                  <p:embed/>
                </p:oleObj>
              </mc:Choice>
              <mc:Fallback>
                <p:oleObj name="Document" r:id="rId2" imgW="7361413" imgH="3452657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345265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63540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8805657"/>
              </p:ext>
            </p:extLst>
          </p:nvPr>
        </p:nvGraphicFramePr>
        <p:xfrm>
          <a:off x="993775" y="684213"/>
          <a:ext cx="7351713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76678" imgH="1930674" progId="Word.Document.12">
                  <p:embed/>
                </p:oleObj>
              </mc:Choice>
              <mc:Fallback>
                <p:oleObj name="Document" r:id="rId2" imgW="7376678" imgH="1930674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351713" cy="1917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8812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29278"/>
              </p:ext>
            </p:extLst>
          </p:nvPr>
        </p:nvGraphicFramePr>
        <p:xfrm>
          <a:off x="990600" y="685800"/>
          <a:ext cx="7361413" cy="4013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4013840" progId="Word.Document.12">
                  <p:embed/>
                </p:oleObj>
              </mc:Choice>
              <mc:Fallback>
                <p:oleObj name="Document" r:id="rId2" imgW="7361413" imgH="4013840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01384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35996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4770453"/>
              </p:ext>
            </p:extLst>
          </p:nvPr>
        </p:nvGraphicFramePr>
        <p:xfrm>
          <a:off x="990600" y="685800"/>
          <a:ext cx="7361413" cy="3157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3157866" progId="Word.Document.12">
                  <p:embed/>
                </p:oleObj>
              </mc:Choice>
              <mc:Fallback>
                <p:oleObj name="Document" r:id="rId2" imgW="7361413" imgH="3157866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315786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81983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5423631"/>
              </p:ext>
            </p:extLst>
          </p:nvPr>
        </p:nvGraphicFramePr>
        <p:xfrm>
          <a:off x="990600" y="685800"/>
          <a:ext cx="7361413" cy="45369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4536916" progId="Word.Document.12">
                  <p:embed/>
                </p:oleObj>
              </mc:Choice>
              <mc:Fallback>
                <p:oleObj name="Document" r:id="rId2" imgW="7361413" imgH="4536916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53691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1757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1088410"/>
              </p:ext>
            </p:extLst>
          </p:nvPr>
        </p:nvGraphicFramePr>
        <p:xfrm>
          <a:off x="993775" y="684213"/>
          <a:ext cx="7351713" cy="430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76678" imgH="4318631" progId="Word.Document.12">
                  <p:embed/>
                </p:oleObj>
              </mc:Choice>
              <mc:Fallback>
                <p:oleObj name="Document" r:id="rId2" imgW="7376678" imgH="4318631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351713" cy="4305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21573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39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6879258"/>
              </p:ext>
            </p:extLst>
          </p:nvPr>
        </p:nvGraphicFramePr>
        <p:xfrm>
          <a:off x="990600" y="685800"/>
          <a:ext cx="7296150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4693658" progId="Word.Document.12">
                  <p:embed/>
                </p:oleObj>
              </mc:Choice>
              <mc:Fallback>
                <p:oleObj name="Document" r:id="rId2" imgW="7361413" imgH="4693658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296150" cy="4572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736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685800"/>
            <a:ext cx="7304088" cy="42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3825557"/>
              </p:ext>
            </p:extLst>
          </p:nvPr>
        </p:nvGraphicFramePr>
        <p:xfrm>
          <a:off x="1143000" y="1447800"/>
          <a:ext cx="5651500" cy="458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651640" imgH="4587480" progId="Visio.Drawing.11">
                  <p:embed/>
                </p:oleObj>
              </mc:Choice>
              <mc:Fallback>
                <p:oleObj name="Visio" r:id="rId3" imgW="5651640" imgH="458748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1447800"/>
                        <a:ext cx="5651500" cy="458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8061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40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0144603"/>
              </p:ext>
            </p:extLst>
          </p:nvPr>
        </p:nvGraphicFramePr>
        <p:xfrm>
          <a:off x="990600" y="685800"/>
          <a:ext cx="7361413" cy="5989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598930" progId="Word.Document.12">
                  <p:embed/>
                </p:oleObj>
              </mc:Choice>
              <mc:Fallback>
                <p:oleObj name="Document" r:id="rId2" imgW="7361413" imgH="598930" progId="Word.Document.12">
                  <p:embed/>
                  <p:pic>
                    <p:nvPicPr>
                      <p:cNvPr id="0" name="Picture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59893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160424"/>
              </p:ext>
            </p:extLst>
          </p:nvPr>
        </p:nvGraphicFramePr>
        <p:xfrm>
          <a:off x="990600" y="1257300"/>
          <a:ext cx="7315200" cy="422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333015" imgH="2504325" progId="Visio.Drawing.11">
                  <p:embed/>
                </p:oleObj>
              </mc:Choice>
              <mc:Fallback>
                <p:oleObj name="Visio" r:id="rId4" imgW="4333015" imgH="2504325" progId="Visio.Drawing.11">
                  <p:embed/>
                  <p:pic>
                    <p:nvPicPr>
                      <p:cNvPr id="0" name="Picture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257300"/>
                        <a:ext cx="7315200" cy="4229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66633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41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9263207"/>
              </p:ext>
            </p:extLst>
          </p:nvPr>
        </p:nvGraphicFramePr>
        <p:xfrm>
          <a:off x="990600" y="685800"/>
          <a:ext cx="7361413" cy="1388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1388397" progId="Word.Document.12">
                  <p:embed/>
                </p:oleObj>
              </mc:Choice>
              <mc:Fallback>
                <p:oleObj name="Document" r:id="rId2" imgW="7361413" imgH="1388397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138839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24289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42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4657304"/>
              </p:ext>
            </p:extLst>
          </p:nvPr>
        </p:nvGraphicFramePr>
        <p:xfrm>
          <a:off x="990600" y="685800"/>
          <a:ext cx="7361413" cy="29676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2967689" progId="Word.Document.12">
                  <p:embed/>
                </p:oleObj>
              </mc:Choice>
              <mc:Fallback>
                <p:oleObj name="Document" r:id="rId2" imgW="7361413" imgH="2967689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96768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76405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43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7932372"/>
              </p:ext>
            </p:extLst>
          </p:nvPr>
        </p:nvGraphicFramePr>
        <p:xfrm>
          <a:off x="993775" y="684213"/>
          <a:ext cx="7137400" cy="533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76678" imgH="5511169" progId="Word.Document.12">
                  <p:embed/>
                </p:oleObj>
              </mc:Choice>
              <mc:Fallback>
                <p:oleObj name="Document" r:id="rId2" imgW="7376678" imgH="5511169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137400" cy="5335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21767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44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656023"/>
              </p:ext>
            </p:extLst>
          </p:nvPr>
        </p:nvGraphicFramePr>
        <p:xfrm>
          <a:off x="985838" y="684213"/>
          <a:ext cx="7288212" cy="5237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13400" imgH="5257876" progId="Word.Document.12">
                  <p:embed/>
                </p:oleObj>
              </mc:Choice>
              <mc:Fallback>
                <p:oleObj name="Document" r:id="rId2" imgW="7313400" imgH="5257876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5838" y="684213"/>
                        <a:ext cx="7288212" cy="52371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2847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45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6299312"/>
              </p:ext>
            </p:extLst>
          </p:nvPr>
        </p:nvGraphicFramePr>
        <p:xfrm>
          <a:off x="993775" y="684213"/>
          <a:ext cx="7280275" cy="538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7383010" imgH="5456872" progId="Word.Document.12">
                  <p:embed/>
                </p:oleObj>
              </mc:Choice>
              <mc:Fallback>
                <p:oleObj name="Document" r:id="rId3" imgW="7383010" imgH="5456872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280275" cy="5387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52007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46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0485042"/>
              </p:ext>
            </p:extLst>
          </p:nvPr>
        </p:nvGraphicFramePr>
        <p:xfrm>
          <a:off x="995363" y="682625"/>
          <a:ext cx="7269162" cy="538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7383010" imgH="5456872" progId="Word.Document.12">
                  <p:embed/>
                </p:oleObj>
              </mc:Choice>
              <mc:Fallback>
                <p:oleObj name="Document" r:id="rId3" imgW="7383010" imgH="5456872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5363" y="682625"/>
                        <a:ext cx="7269162" cy="53832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58078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47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0119348"/>
              </p:ext>
            </p:extLst>
          </p:nvPr>
        </p:nvGraphicFramePr>
        <p:xfrm>
          <a:off x="987425" y="685800"/>
          <a:ext cx="7302500" cy="541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13400" imgH="5443525" progId="Word.Document.12">
                  <p:embed/>
                </p:oleObj>
              </mc:Choice>
              <mc:Fallback>
                <p:oleObj name="Document" r:id="rId2" imgW="7313400" imgH="5443525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7425" y="685800"/>
                        <a:ext cx="7302500" cy="5419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2352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8133920"/>
              </p:ext>
            </p:extLst>
          </p:nvPr>
        </p:nvGraphicFramePr>
        <p:xfrm>
          <a:off x="990600" y="685800"/>
          <a:ext cx="7304259" cy="35943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04259" imgH="3594301" progId="Word.Document.12">
                  <p:embed/>
                </p:oleObj>
              </mc:Choice>
              <mc:Fallback>
                <p:oleObj name="Document" r:id="rId2" imgW="7304259" imgH="3594301" progId="Word.Document.12">
                  <p:embed/>
                  <p:pic>
                    <p:nvPicPr>
                      <p:cNvPr id="0" name="Picture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04259" cy="359430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4131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0685188"/>
              </p:ext>
            </p:extLst>
          </p:nvPr>
        </p:nvGraphicFramePr>
        <p:xfrm>
          <a:off x="990600" y="685800"/>
          <a:ext cx="7361413" cy="77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776165" progId="Word.Document.12">
                  <p:embed/>
                </p:oleObj>
              </mc:Choice>
              <mc:Fallback>
                <p:oleObj name="Document" r:id="rId2" imgW="7361413" imgH="776165" progId="Word.Document.12">
                  <p:embed/>
                  <p:pic>
                    <p:nvPicPr>
                      <p:cNvPr id="0" name="Picture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77616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194861"/>
              </p:ext>
            </p:extLst>
          </p:nvPr>
        </p:nvGraphicFramePr>
        <p:xfrm>
          <a:off x="0" y="2057400"/>
          <a:ext cx="7010400" cy="29577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28200" imgH="2543760" progId="Visio.Drawing.11">
                  <p:embed/>
                </p:oleObj>
              </mc:Choice>
              <mc:Fallback>
                <p:oleObj name="Visio" r:id="rId4" imgW="6028200" imgH="25437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2057400"/>
                        <a:ext cx="7010400" cy="29577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8700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7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357303"/>
              </p:ext>
            </p:extLst>
          </p:nvPr>
        </p:nvGraphicFramePr>
        <p:xfrm>
          <a:off x="990600" y="685800"/>
          <a:ext cx="7304259" cy="2858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04259" imgH="2858041" progId="Word.Document.12">
                  <p:embed/>
                </p:oleObj>
              </mc:Choice>
              <mc:Fallback>
                <p:oleObj name="Document" r:id="rId2" imgW="7304259" imgH="2858041" progId="Word.Document.12">
                  <p:embed/>
                  <p:pic>
                    <p:nvPicPr>
                      <p:cNvPr id="0" name="Picture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04259" cy="285804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5865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0301055"/>
              </p:ext>
            </p:extLst>
          </p:nvPr>
        </p:nvGraphicFramePr>
        <p:xfrm>
          <a:off x="990600" y="685800"/>
          <a:ext cx="7361413" cy="26250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61413" imgH="2625084" progId="Word.Document.12">
                  <p:embed/>
                </p:oleObj>
              </mc:Choice>
              <mc:Fallback>
                <p:oleObj name="Document" r:id="rId2" imgW="7361413" imgH="2625084" progId="Word.Document.12">
                  <p:embed/>
                  <p:pic>
                    <p:nvPicPr>
                      <p:cNvPr id="0" name="Picture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62508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524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Murach's MySQL, C1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2015, Mike </a:t>
            </a:r>
            <a:r>
              <a:rPr lang="en-US" dirty="0" err="1"/>
              <a:t>Murach</a:t>
            </a:r>
            <a:r>
              <a:rPr lang="en-US" dirty="0"/>
              <a:t> &amp; Associates,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 smtClean="0"/>
              <a:pPr algn="r"/>
              <a:t>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6886857"/>
              </p:ext>
            </p:extLst>
          </p:nvPr>
        </p:nvGraphicFramePr>
        <p:xfrm>
          <a:off x="990600" y="685800"/>
          <a:ext cx="7361413" cy="19592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7375415" imgH="1956238" progId="Word.Document.12">
                  <p:embed/>
                </p:oleObj>
              </mc:Choice>
              <mc:Fallback>
                <p:oleObj name="Document" r:id="rId2" imgW="7375415" imgH="1956238" progId="Word.Document.12">
                  <p:embed/>
                  <p:pic>
                    <p:nvPicPr>
                      <p:cNvPr id="0" name="Picture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195928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1774538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 slides">
  <a:themeElements>
    <a:clrScheme name="Master slide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Master slides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aster slid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ster slides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 slides</Template>
  <TotalTime>342</TotalTime>
  <Words>1167</Words>
  <Application>Microsoft Office PowerPoint</Application>
  <PresentationFormat>On-screen Show (4:3)</PresentationFormat>
  <Paragraphs>225</Paragraphs>
  <Slides>47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Arial Narrow</vt:lpstr>
      <vt:lpstr>Times New Roman</vt:lpstr>
      <vt:lpstr>Master slides</vt:lpstr>
      <vt:lpstr>Document</vt:lpstr>
      <vt:lpstr>Visio</vt:lpstr>
      <vt:lpstr>Microsoft Word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Pedroza David</dc:creator>
  <cp:lastModifiedBy>Pham, Sarah</cp:lastModifiedBy>
  <cp:revision>55</cp:revision>
  <dcterms:created xsi:type="dcterms:W3CDTF">2012-04-05T21:33:03Z</dcterms:created>
  <dcterms:modified xsi:type="dcterms:W3CDTF">2022-09-16T00:03:56Z</dcterms:modified>
</cp:coreProperties>
</file>

<file path=docProps/thumbnail.jpeg>
</file>